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2" r:id="rId9"/>
    <p:sldId id="258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1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3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8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3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3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FB20E-A460-FCCD-BD25-5D35A808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20" r="17412" b="1"/>
          <a:stretch>
            <a:fillRect/>
          </a:stretch>
        </p:blipFill>
        <p:spPr>
          <a:xfrm>
            <a:off x="1" y="10"/>
            <a:ext cx="7810503" cy="6857989"/>
          </a:xfrm>
          <a:prstGeom prst="rect">
            <a:avLst/>
          </a:prstGeom>
        </p:spPr>
      </p:pic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78" y="1066800"/>
            <a:ext cx="56994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2A8626B-267C-7FFF-C9D7-75A06538A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785" y="1562101"/>
            <a:ext cx="4240472" cy="2738530"/>
          </a:xfrm>
        </p:spPr>
        <p:txBody>
          <a:bodyPr anchor="t">
            <a:normAutofit/>
          </a:bodyPr>
          <a:lstStyle/>
          <a:p>
            <a:r>
              <a:rPr lang="ro-RO"/>
              <a:t>CLUBUL DE VACANȚĂ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84C5556-8F81-F82C-A18B-59302D32A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785" y="4358566"/>
            <a:ext cx="4240472" cy="875823"/>
          </a:xfrm>
        </p:spPr>
        <p:txBody>
          <a:bodyPr>
            <a:normAutofit/>
          </a:bodyPr>
          <a:lstStyle/>
          <a:p>
            <a:r>
              <a:rPr lang="ro-RO"/>
              <a:t>Maratonul distracțiilor de vară</a:t>
            </a:r>
          </a:p>
        </p:txBody>
      </p:sp>
      <p:cxnSp>
        <p:nvCxnSpPr>
          <p:cNvPr id="35" name="Straight Connector 30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415" y="5780876"/>
            <a:ext cx="57025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ine 5">
            <a:extLst>
              <a:ext uri="{FF2B5EF4-FFF2-40B4-BE49-F238E27FC236}">
                <a16:creationId xmlns:a16="http://schemas.microsoft.com/office/drawing/2014/main" id="{1CDC47A3-0CF4-1C5D-CF69-F87F0944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21" r="15504" b="12597"/>
          <a:stretch>
            <a:fillRect/>
          </a:stretch>
        </p:blipFill>
        <p:spPr>
          <a:xfrm>
            <a:off x="8293292" y="111074"/>
            <a:ext cx="3415919" cy="4955601"/>
          </a:xfrm>
          <a:prstGeom prst="rect">
            <a:avLst/>
          </a:prstGeom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BB6729EB-83EF-2D01-614B-8FF07FFC0C6C}"/>
              </a:ext>
            </a:extLst>
          </p:cNvPr>
          <p:cNvSpPr txBox="1"/>
          <p:nvPr/>
        </p:nvSpPr>
        <p:spPr>
          <a:xfrm>
            <a:off x="8664316" y="5780876"/>
            <a:ext cx="27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accent5"/>
                </a:solidFill>
              </a:rPr>
              <a:t>29iunie – 28 august 2026</a:t>
            </a:r>
          </a:p>
        </p:txBody>
      </p:sp>
    </p:spTree>
    <p:extLst>
      <p:ext uri="{BB962C8B-B14F-4D97-AF65-F5344CB8AC3E}">
        <p14:creationId xmlns:p14="http://schemas.microsoft.com/office/powerpoint/2010/main" val="38157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09BF69-DC77-54E9-B84C-5DE1FA22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58368"/>
            <a:ext cx="10890929" cy="690747"/>
          </a:xfrm>
        </p:spPr>
        <p:txBody>
          <a:bodyPr>
            <a:normAutofit fontScale="90000"/>
          </a:bodyPr>
          <a:lstStyle/>
          <a:p>
            <a:pPr algn="ctr"/>
            <a:r>
              <a:rPr lang="ro-RO" b="0" dirty="0">
                <a:solidFill>
                  <a:srgbClr val="0070C0"/>
                </a:solidFill>
                <a:latin typeface="Algerian" panose="04020705040A02060702" pitchFamily="82" charset="0"/>
              </a:rPr>
              <a:t>Clubul fizicienilor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5CBA0E0-2206-6A7D-EAB9-D94309087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349116"/>
            <a:ext cx="5212080" cy="2473376"/>
          </a:xfrm>
        </p:spPr>
        <p:txBody>
          <a:bodyPr>
            <a:normAutofit lnSpcReduction="10000"/>
          </a:bodyPr>
          <a:lstStyle/>
          <a:p>
            <a:r>
              <a:rPr lang="ro-RO" dirty="0"/>
              <a:t>Luni – </a:t>
            </a:r>
            <a:r>
              <a:rPr lang="ro-RO" dirty="0">
                <a:solidFill>
                  <a:schemeClr val="tx1">
                    <a:lumMod val="50000"/>
                    <a:lumOff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Forțe și magnetism</a:t>
            </a:r>
          </a:p>
          <a:p>
            <a:r>
              <a:rPr lang="ro-RO" dirty="0"/>
              <a:t>Marți – </a:t>
            </a: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Termodinamică</a:t>
            </a:r>
          </a:p>
          <a:p>
            <a:r>
              <a:rPr lang="ro-RO" dirty="0"/>
              <a:t>Miercuri – </a:t>
            </a: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Curentul electric</a:t>
            </a:r>
          </a:p>
          <a:p>
            <a:r>
              <a:rPr lang="ro-RO" dirty="0"/>
              <a:t>Joi – </a:t>
            </a:r>
            <a:r>
              <a:rPr lang="ro-RO" dirty="0">
                <a:solidFill>
                  <a:schemeClr val="accent4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Optică</a:t>
            </a:r>
          </a:p>
          <a:p>
            <a:r>
              <a:rPr lang="ro-RO" dirty="0"/>
              <a:t>Vineri – </a:t>
            </a:r>
            <a:r>
              <a:rPr lang="ro-RO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Fizica în viața noastră</a:t>
            </a:r>
          </a:p>
          <a:p>
            <a:endParaRPr lang="ro-RO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88A388D-0080-E589-9BB8-C5D43F64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473377"/>
            <a:ext cx="5212080" cy="3726255"/>
          </a:xfrm>
        </p:spPr>
        <p:txBody>
          <a:bodyPr>
            <a:normAutofit lnSpcReduction="10000"/>
          </a:bodyPr>
          <a:lstStyle/>
          <a:p>
            <a:r>
              <a:rPr lang="ro-RO" dirty="0">
                <a:latin typeface="Amasis MT Pro Black" panose="02040A04050005020304" pitchFamily="18" charset="-18"/>
              </a:rPr>
              <a:t>Din activitățile acestei </a:t>
            </a:r>
            <a:r>
              <a:rPr lang="ro-RO" dirty="0" err="1">
                <a:latin typeface="Amasis MT Pro Black" panose="02040A04050005020304" pitchFamily="18" charset="-18"/>
              </a:rPr>
              <a:t>săptamâni</a:t>
            </a:r>
            <a:r>
              <a:rPr lang="ro-RO" dirty="0">
                <a:latin typeface="Amasis MT Pro Black" panose="02040A04050005020304" pitchFamily="18" charset="-18"/>
              </a:rPr>
              <a:t>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Char char="•"/>
              <a:tabLst/>
              <a:defRPr/>
            </a:pPr>
            <a:r>
              <a:rPr lang="ro-RO" dirty="0">
                <a:solidFill>
                  <a:srgbClr val="FF0000"/>
                </a:solidFill>
                <a:latin typeface="Amasis MT Pro Black" panose="02040A04050005020304" pitchFamily="18" charset="-18"/>
              </a:rPr>
              <a:t>Fizică și fizicieni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sis MT Pro Black" panose="02040A04050005020304" pitchFamily="18" charset="-18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-18"/>
                <a:ea typeface="+mn-ea"/>
                <a:cs typeface="+mn-cs"/>
              </a:rPr>
              <a:t>Experimente – zilnic 2 experimente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Char char="•"/>
              <a:tabLst/>
              <a:defRPr/>
            </a:pPr>
            <a:r>
              <a:rPr lang="ro-RO" dirty="0">
                <a:solidFill>
                  <a:srgbClr val="FF0000"/>
                </a:solidFill>
                <a:latin typeface="Amasis MT Pro Black" panose="02040A04050005020304" pitchFamily="18" charset="-18"/>
              </a:rPr>
              <a:t>Ateliere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sis MT Pro Black" panose="02040A04050005020304" pitchFamily="18" charset="-18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-18"/>
                <a:ea typeface="+mn-ea"/>
                <a:cs typeface="+mn-cs"/>
              </a:rPr>
              <a:t>Sesiuni de căutare a informațiilor în mediul online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-18"/>
                <a:ea typeface="+mn-ea"/>
                <a:cs typeface="+mn-cs"/>
              </a:rPr>
              <a:t>Activități de relaxare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-18"/>
                <a:ea typeface="+mn-ea"/>
                <a:cs typeface="+mn-cs"/>
              </a:rPr>
              <a:t>Activități sportiv</a:t>
            </a:r>
            <a:endParaRPr lang="ro-RO" dirty="0">
              <a:solidFill>
                <a:srgbClr val="FF0000"/>
              </a:solidFill>
              <a:latin typeface="Amasis MT Pro Black" panose="02040A04050005020304" pitchFamily="18" charset="-18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36C20F5-0C16-D538-7778-CCD809578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912" y="213634"/>
            <a:ext cx="1718434" cy="1718434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AF47917D-7F79-8018-D499-33C51913B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67" y="1261842"/>
            <a:ext cx="2216775" cy="1257164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63871AB9-A6FD-92F7-9108-8FF849E72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44" y="3822492"/>
            <a:ext cx="2809875" cy="1628775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6D0F4488-F4D5-1FD6-E5E5-A118199B6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518" y="5303770"/>
            <a:ext cx="2855025" cy="1454046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60BC3017-82B7-8891-8255-1CD748C41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521" y="3557417"/>
            <a:ext cx="2216775" cy="16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3F525BF-AC7D-E43D-BA0A-0E7E0002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39646"/>
            <a:ext cx="10890929" cy="674557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Clubul actorilor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4AC663C-6D98-BD5B-D30C-941C2E0B6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214204"/>
            <a:ext cx="5212080" cy="322288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Luni – </a:t>
            </a:r>
            <a:r>
              <a:rPr lang="ro-RO" dirty="0">
                <a:solidFill>
                  <a:schemeClr val="accent1"/>
                </a:solidFill>
                <a:latin typeface="Algerian" panose="04020705040A02060702" pitchFamily="82" charset="0"/>
              </a:rPr>
              <a:t>Ce antrenamente fac actorii?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Marți – </a:t>
            </a:r>
            <a:r>
              <a:rPr lang="ro-RO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Cine sunt – cine pot fi?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Miercuri – </a:t>
            </a:r>
            <a:r>
              <a:rPr lang="ro-RO" dirty="0">
                <a:solidFill>
                  <a:schemeClr val="tx2">
                    <a:lumMod val="90000"/>
                    <a:lumOff val="10000"/>
                  </a:schemeClr>
                </a:solidFill>
                <a:latin typeface="Algerian" panose="04020705040A02060702" pitchFamily="82" charset="0"/>
              </a:rPr>
              <a:t>Și eu pot fi actor! – teatru interactiv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Joi – </a:t>
            </a:r>
            <a:r>
              <a:rPr lang="ro-RO" dirty="0">
                <a:solidFill>
                  <a:srgbClr val="FFFF00"/>
                </a:solidFill>
                <a:latin typeface="Algerian" panose="04020705040A02060702" pitchFamily="82" charset="0"/>
              </a:rPr>
              <a:t>Recuzita pentru scenă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Vineri – </a:t>
            </a: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Actori mari în papuci mici!</a:t>
            </a:r>
          </a:p>
          <a:p>
            <a:endParaRPr lang="ro-RO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91F4AB5-3F90-F84A-7EDF-F7EDC4A3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3252866"/>
            <a:ext cx="5212080" cy="2946766"/>
          </a:xfrm>
        </p:spPr>
        <p:txBody>
          <a:bodyPr>
            <a:normAutofit fontScale="92500" lnSpcReduction="20000"/>
          </a:bodyPr>
          <a:lstStyle/>
          <a:p>
            <a:r>
              <a:rPr lang="ro-RO" dirty="0">
                <a:latin typeface="Amasis MT Pro Black" panose="02040A04050005020304" pitchFamily="18" charset="-18"/>
              </a:rPr>
              <a:t>Din activitățile acestei </a:t>
            </a:r>
            <a:r>
              <a:rPr lang="ro-RO" dirty="0" err="1">
                <a:latin typeface="Amasis MT Pro Black" panose="02040A04050005020304" pitchFamily="18" charset="-18"/>
              </a:rPr>
              <a:t>săptamâni</a:t>
            </a:r>
            <a:r>
              <a:rPr lang="ro-RO" dirty="0">
                <a:latin typeface="Amasis MT Pro Black" panose="02040A04050005020304" pitchFamily="18" charset="-18"/>
              </a:rPr>
              <a:t>:</a:t>
            </a:r>
          </a:p>
          <a:p>
            <a:pPr algn="ctr"/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</a:rPr>
              <a:t>Exerciții ce dicție/mimică</a:t>
            </a:r>
          </a:p>
          <a:p>
            <a:pPr algn="ctr"/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</a:rPr>
              <a:t>Ateliere de dezvoltare personală</a:t>
            </a:r>
          </a:p>
          <a:p>
            <a:pPr algn="ctr"/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</a:rPr>
              <a:t>Ateliere de creație</a:t>
            </a:r>
          </a:p>
          <a:p>
            <a:pPr algn="ctr"/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</a:rPr>
              <a:t>Teatru interactiv</a:t>
            </a:r>
          </a:p>
          <a:p>
            <a:pPr algn="ctr"/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</a:rPr>
              <a:t>Spectacol de teatru</a:t>
            </a:r>
          </a:p>
          <a:p>
            <a:pPr algn="ctr"/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</a:rPr>
              <a:t>Activități de relaxare/sportive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3290A3FD-2827-24F7-D83A-A7B07EC5B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18" y="1169234"/>
            <a:ext cx="3683946" cy="2074222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D9CA32FB-A968-A356-7983-9D869256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" y="4291822"/>
            <a:ext cx="2466975" cy="184785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106F1AE8-6043-2C5F-4CD6-805980D0B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867" y="429182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799D369-CA98-9B56-7D73-A227D095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58368"/>
            <a:ext cx="10890929" cy="720727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Vacanță plăcută!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3C51642-6877-4DB3-A947-FC226B006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379096"/>
            <a:ext cx="5212080" cy="3968292"/>
          </a:xfrm>
        </p:spPr>
        <p:txBody>
          <a:bodyPr/>
          <a:lstStyle/>
          <a:p>
            <a:pPr algn="ctr"/>
            <a:r>
              <a:rPr lang="ro-RO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Echipa de distracție: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Manea Ionela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Mitu </a:t>
            </a:r>
            <a:r>
              <a:rPr lang="ro-RO" b="1" dirty="0" err="1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Bertina</a:t>
            </a:r>
            <a:endParaRPr lang="ro-RO" b="1" dirty="0">
              <a:solidFill>
                <a:schemeClr val="bg2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Oncescu Antonia</a:t>
            </a:r>
          </a:p>
          <a:p>
            <a:pPr marL="0" indent="0" algn="ctr">
              <a:buNone/>
            </a:pPr>
            <a:r>
              <a:rPr lang="ro-RO" b="1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Iordache alina</a:t>
            </a:r>
            <a:endParaRPr lang="ro-RO" b="1" dirty="0">
              <a:solidFill>
                <a:schemeClr val="bg2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Iordache Marius</a:t>
            </a:r>
            <a:endParaRPr lang="ro-RO" b="1" dirty="0">
              <a:latin typeface="Algerian" panose="04020705040A02060702" pitchFamily="82" charset="0"/>
            </a:endParaRP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2FF097F-0722-4103-8A65-343432C07C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2775" y="1510613"/>
            <a:ext cx="5608069" cy="42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0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B3FD533-A25E-B2FF-447B-51C8AE41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Tu ce faci vara aceasta?</a:t>
            </a:r>
            <a:br>
              <a:rPr lang="ro-RO" dirty="0"/>
            </a:br>
            <a:r>
              <a:rPr lang="ro-RO" dirty="0">
                <a:solidFill>
                  <a:srgbClr val="FF0000"/>
                </a:solidFill>
              </a:rPr>
              <a:t>Te plictisești </a:t>
            </a:r>
            <a:r>
              <a:rPr lang="ro-RO" dirty="0"/>
              <a:t>sau </a:t>
            </a:r>
            <a:r>
              <a:rPr lang="ro-RO" dirty="0">
                <a:solidFill>
                  <a:schemeClr val="accent6"/>
                </a:solidFill>
              </a:rPr>
              <a:t>vii să ne distrăm</a:t>
            </a:r>
            <a:r>
              <a:rPr lang="ro-RO" dirty="0"/>
              <a:t>?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D738B24-628A-72D7-709A-9583DB462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0832" y="203237"/>
            <a:ext cx="2218907" cy="184908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CE0845C5-8A1D-75F9-DE5A-6289A6C89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10" y="203237"/>
            <a:ext cx="2532204" cy="1685066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CEFBE894-26C5-C3EF-13EF-260A6096D6D0}"/>
              </a:ext>
            </a:extLst>
          </p:cNvPr>
          <p:cNvSpPr txBox="1"/>
          <p:nvPr/>
        </p:nvSpPr>
        <p:spPr>
          <a:xfrm>
            <a:off x="978810" y="3972393"/>
            <a:ext cx="467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Amasis MT Pro Black" panose="020F0502020204030204" pitchFamily="18" charset="-18"/>
              </a:rPr>
              <a:t>Acțiunile unei vacanțe reușite???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FE521308-98C6-9B0C-C061-BFC559B6B6C0}"/>
              </a:ext>
            </a:extLst>
          </p:cNvPr>
          <p:cNvSpPr txBox="1"/>
          <p:nvPr/>
        </p:nvSpPr>
        <p:spPr>
          <a:xfrm>
            <a:off x="7045377" y="4341725"/>
            <a:ext cx="207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EXPERIMENTĂM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5DEFBD25-A52D-ABDF-EB85-FE9313B0D3C7}"/>
              </a:ext>
            </a:extLst>
          </p:cNvPr>
          <p:cNvSpPr txBox="1"/>
          <p:nvPr/>
        </p:nvSpPr>
        <p:spPr>
          <a:xfrm>
            <a:off x="1499016" y="5126636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CÂNTĂM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9CFFA2E2-9352-E76D-7751-8EAAA280858D}"/>
              </a:ext>
            </a:extLst>
          </p:cNvPr>
          <p:cNvSpPr txBox="1"/>
          <p:nvPr/>
        </p:nvSpPr>
        <p:spPr>
          <a:xfrm>
            <a:off x="4542020" y="4741835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DANSĂM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F8CDC611-EC70-2FB7-86F3-835D83B08D9E}"/>
              </a:ext>
            </a:extLst>
          </p:cNvPr>
          <p:cNvSpPr txBox="1"/>
          <p:nvPr/>
        </p:nvSpPr>
        <p:spPr>
          <a:xfrm>
            <a:off x="2038662" y="6190938"/>
            <a:ext cx="1067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latin typeface="Amasis MT Pro Black" panose="02040A04050005020304" pitchFamily="18" charset="-18"/>
              </a:rPr>
              <a:t>ȚIPĂM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9DFF6535-E7BD-A8B7-B816-F6251DFAB651}"/>
              </a:ext>
            </a:extLst>
          </p:cNvPr>
          <p:cNvSpPr txBox="1"/>
          <p:nvPr/>
        </p:nvSpPr>
        <p:spPr>
          <a:xfrm>
            <a:off x="9533744" y="5265055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FACEM PLAJĂ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8AB226B6-F4AF-075E-B991-214F0D7F51A6}"/>
              </a:ext>
            </a:extLst>
          </p:cNvPr>
          <p:cNvSpPr txBox="1"/>
          <p:nvPr/>
        </p:nvSpPr>
        <p:spPr>
          <a:xfrm>
            <a:off x="6550702" y="5516380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>
                <a:latin typeface="Algerian" panose="04020705040A02060702" pitchFamily="82" charset="0"/>
              </a:rPr>
              <a:t>NE ROSTOGOLIM</a:t>
            </a: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C5DFA347-5701-FEDA-7B0C-999BA9B78E97}"/>
              </a:ext>
            </a:extLst>
          </p:cNvPr>
          <p:cNvSpPr txBox="1"/>
          <p:nvPr/>
        </p:nvSpPr>
        <p:spPr>
          <a:xfrm>
            <a:off x="1499016" y="4467069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>
                <a:solidFill>
                  <a:srgbClr val="C00000"/>
                </a:solidFill>
                <a:latin typeface="Algerian" panose="04020705040A02060702" pitchFamily="82" charset="0"/>
              </a:rPr>
              <a:t>LENEVIM</a:t>
            </a:r>
          </a:p>
        </p:txBody>
      </p:sp>
      <p:sp>
        <p:nvSpPr>
          <p:cNvPr id="14" name="CasetăText 13">
            <a:extLst>
              <a:ext uri="{FF2B5EF4-FFF2-40B4-BE49-F238E27FC236}">
                <a16:creationId xmlns:a16="http://schemas.microsoft.com/office/drawing/2014/main" id="{00B17E98-31DB-2076-B63E-2A926E8C6B34}"/>
              </a:ext>
            </a:extLst>
          </p:cNvPr>
          <p:cNvSpPr txBox="1"/>
          <p:nvPr/>
        </p:nvSpPr>
        <p:spPr>
          <a:xfrm>
            <a:off x="4856813" y="6101155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ZÂMBIM</a:t>
            </a:r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0EFE7B0C-20ED-C04A-6388-7AC2D433076F}"/>
              </a:ext>
            </a:extLst>
          </p:cNvPr>
          <p:cNvSpPr txBox="1"/>
          <p:nvPr/>
        </p:nvSpPr>
        <p:spPr>
          <a:xfrm>
            <a:off x="9650832" y="4107305"/>
            <a:ext cx="2148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5400" dirty="0">
                <a:solidFill>
                  <a:srgbClr val="002060"/>
                </a:solidFill>
                <a:latin typeface="Algerian" panose="04020705040A02060702" pitchFamily="82" charset="0"/>
              </a:rPr>
              <a:t>VISĂM</a:t>
            </a:r>
          </a:p>
        </p:txBody>
      </p:sp>
    </p:spTree>
    <p:extLst>
      <p:ext uri="{BB962C8B-B14F-4D97-AF65-F5344CB8AC3E}">
        <p14:creationId xmlns:p14="http://schemas.microsoft.com/office/powerpoint/2010/main" val="126186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9643A4-B65B-3D6F-E75C-9008207B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58369"/>
            <a:ext cx="10890929" cy="645775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Program Clubul de vacanță 2026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19BE97-332E-6DDA-1CF9-98DFE8A05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304145"/>
            <a:ext cx="5212080" cy="367259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latin typeface="Amasis MT Pro Black" panose="02040A04050005020304" pitchFamily="18" charset="-18"/>
              </a:rPr>
              <a:t>Ne </a:t>
            </a:r>
            <a:r>
              <a:rPr lang="en-GB" b="1" dirty="0" err="1">
                <a:latin typeface="Amasis MT Pro Black" panose="02040A04050005020304" pitchFamily="18" charset="-18"/>
              </a:rPr>
              <a:t>preg</a:t>
            </a:r>
            <a:r>
              <a:rPr lang="ro-RO" b="1" dirty="0">
                <a:latin typeface="Amasis MT Pro Black" panose="02040A04050005020304" pitchFamily="18" charset="-18"/>
              </a:rPr>
              <a:t>ă</a:t>
            </a:r>
            <a:r>
              <a:rPr lang="en-GB" b="1" dirty="0" err="1">
                <a:latin typeface="Amasis MT Pro Black" panose="02040A04050005020304" pitchFamily="18" charset="-18"/>
              </a:rPr>
              <a:t>tim</a:t>
            </a:r>
            <a:r>
              <a:rPr lang="en-GB" b="1" dirty="0">
                <a:latin typeface="Amasis MT Pro Black" panose="02040A04050005020304" pitchFamily="18" charset="-18"/>
              </a:rPr>
              <a:t> de </a:t>
            </a:r>
            <a:r>
              <a:rPr lang="en-GB" b="1" dirty="0" err="1">
                <a:latin typeface="Amasis MT Pro Black" panose="02040A04050005020304" pitchFamily="18" charset="-18"/>
              </a:rPr>
              <a:t>vacan</a:t>
            </a:r>
            <a:r>
              <a:rPr lang="ro-RO" b="1" dirty="0">
                <a:latin typeface="Amasis MT Pro Black" panose="02040A04050005020304" pitchFamily="18" charset="-18"/>
              </a:rPr>
              <a:t>ță 1 – 3 iulie</a:t>
            </a:r>
            <a:endParaRPr lang="en-GB" b="1" dirty="0">
              <a:latin typeface="Amasis MT Pro Black" panose="02040A04050005020304" pitchFamily="18" charset="-1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o-RO" b="1" dirty="0">
                <a:latin typeface="Amasis MT Pro Black" panose="02040A04050005020304" pitchFamily="18" charset="-18"/>
              </a:rPr>
              <a:t>Clubul povestitorilor 6 – 10 iulie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b="1" dirty="0">
                <a:latin typeface="Amasis MT Pro Black" panose="02040A04050005020304" pitchFamily="18" charset="-18"/>
              </a:rPr>
              <a:t>Clubul dansatorilor 13 - 17 iulie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b="1" dirty="0">
                <a:latin typeface="Amasis MT Pro Black" panose="02040A04050005020304" pitchFamily="18" charset="-18"/>
              </a:rPr>
              <a:t>Clubul chimiștilor 20 – 24 iulie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b="1" dirty="0">
                <a:latin typeface="Amasis MT Pro Black" panose="02040A04050005020304" pitchFamily="18" charset="-18"/>
              </a:rPr>
              <a:t>Clubul învățătorilor 27 – 31 iulie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b="1" dirty="0">
                <a:latin typeface="Amasis MT Pro Black" panose="02040A04050005020304" pitchFamily="18" charset="-18"/>
              </a:rPr>
              <a:t>Clubul sportivilor 3 – 7 august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b="1" dirty="0">
                <a:latin typeface="Amasis MT Pro Black" panose="02040A04050005020304" pitchFamily="18" charset="-18"/>
              </a:rPr>
              <a:t>Clubul meșteșugarilor 10 – 14 august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b="1" dirty="0">
                <a:latin typeface="Amasis MT Pro Black" panose="02040A04050005020304" pitchFamily="18" charset="-18"/>
              </a:rPr>
              <a:t>Clubul fizicienilor 17 – 21 august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b="1" dirty="0">
                <a:latin typeface="Amasis MT Pro Black" panose="02040A04050005020304" pitchFamily="18" charset="-18"/>
              </a:rPr>
              <a:t>Clubul actorilor 24 – 28 august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E3F55FC-C7DE-9356-147B-72FE6A3A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263" y="1749098"/>
            <a:ext cx="1201105" cy="1499887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4FD94C19-745B-9B1C-1C0C-277755A1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3107287"/>
            <a:ext cx="2105493" cy="109323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05E4CC6-EA6F-C630-E366-632D5EB01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908" y="1304145"/>
            <a:ext cx="2541515" cy="1549704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88BFDE6C-744A-5AED-57DC-CE3F6D335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150" y="1506399"/>
            <a:ext cx="2253521" cy="1349765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D9C4C41D-6185-6D25-E46A-93E3D368B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14" y="4976735"/>
            <a:ext cx="2952750" cy="154305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35DEE280-502C-CAD0-B57B-726916565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452" y="4251463"/>
            <a:ext cx="2076450" cy="2200275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BF0CC05B-529F-1076-B738-268CC6F1D1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360" y="3140440"/>
            <a:ext cx="2876550" cy="1590675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269BB0A8-E5F5-BD4F-0781-36D496E14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3467" y="4798690"/>
            <a:ext cx="2952750" cy="1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8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0C4C7D1-167A-9780-C923-2C0A2ECF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49705"/>
            <a:ext cx="10890929" cy="734518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Clubul povestitorilor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B420541-7443-FE72-0CA7-FF4797762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184223"/>
            <a:ext cx="5212080" cy="24733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Luni </a:t>
            </a:r>
            <a:r>
              <a:rPr lang="ro-RO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– Ziua poveștilor cu morală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Marți </a:t>
            </a:r>
            <a:r>
              <a:rPr lang="ro-R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– Ziua benzilor desenate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Miercuri </a:t>
            </a: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–Ziua poveștilor amuzante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Joi 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– Citire distractivă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Vineri </a:t>
            </a:r>
            <a:r>
              <a:rPr lang="ro-RO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– Teatru radiofonic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FC65A59-DAAA-8631-1C20-B78E34212B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sz="2200" b="1" dirty="0">
                <a:latin typeface="Amasis MT Pro Black" panose="02040A04050005020304" pitchFamily="18" charset="-18"/>
              </a:rPr>
              <a:t>Din activitățile acestei săptămâni:</a:t>
            </a:r>
          </a:p>
          <a:p>
            <a:pPr marL="0" indent="0" algn="ctr">
              <a:buNone/>
            </a:pPr>
            <a:r>
              <a:rPr lang="ro-RO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-18"/>
              </a:rPr>
              <a:t>Povestirea învățătoarei</a:t>
            </a:r>
          </a:p>
          <a:p>
            <a:pPr marL="0" indent="0" algn="ctr">
              <a:buNone/>
            </a:pPr>
            <a:r>
              <a:rPr lang="ro-RO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-18"/>
              </a:rPr>
              <a:t>Povestirile copiilor</a:t>
            </a:r>
          </a:p>
          <a:p>
            <a:pPr marL="0" indent="0" algn="ctr">
              <a:buNone/>
            </a:pPr>
            <a:r>
              <a:rPr lang="ro-RO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-18"/>
              </a:rPr>
              <a:t>Șezătoare de glume, bancuri, ghicitori</a:t>
            </a:r>
          </a:p>
          <a:p>
            <a:pPr marL="0" indent="0" algn="ctr">
              <a:buNone/>
            </a:pPr>
            <a:r>
              <a:rPr lang="ro-RO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-18"/>
              </a:rPr>
              <a:t>Atelier de pictură</a:t>
            </a:r>
          </a:p>
          <a:p>
            <a:pPr marL="0" indent="0" algn="ctr">
              <a:buNone/>
            </a:pPr>
            <a:r>
              <a:rPr lang="ro-RO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-18"/>
              </a:rPr>
              <a:t>Ascultare activă</a:t>
            </a:r>
          </a:p>
          <a:p>
            <a:pPr marL="0" indent="0" algn="ctr">
              <a:buNone/>
            </a:pPr>
            <a:r>
              <a:rPr lang="ro-RO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-18"/>
              </a:rPr>
              <a:t>Beach </a:t>
            </a:r>
            <a:r>
              <a:rPr lang="ro-RO" dirty="0" err="1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-18"/>
              </a:rPr>
              <a:t>Day</a:t>
            </a:r>
            <a:endParaRPr lang="ro-RO" dirty="0">
              <a:solidFill>
                <a:schemeClr val="accent3">
                  <a:lumMod val="75000"/>
                </a:schemeClr>
              </a:solidFill>
              <a:latin typeface="Amasis MT Pro Black" panose="02040A04050005020304" pitchFamily="18" charset="-18"/>
            </a:endParaRPr>
          </a:p>
          <a:p>
            <a:pPr marL="0" indent="0" algn="ctr">
              <a:buNone/>
            </a:pPr>
            <a:r>
              <a:rPr lang="ro-RO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-18"/>
              </a:rPr>
              <a:t>Jocuri sportive/de societate/de relaxare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6C4E4E0-DCF0-BB6B-1DDC-D5763305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775" y="1184223"/>
            <a:ext cx="3782241" cy="1373627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BE18F546-D0CB-3704-22E1-A2056D2C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08" y="3395848"/>
            <a:ext cx="4792514" cy="28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7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0992FB-B3E4-4BEF-80CE-14E4C306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49705"/>
            <a:ext cx="10890929" cy="689547"/>
          </a:xfrm>
        </p:spPr>
        <p:txBody>
          <a:bodyPr>
            <a:noAutofit/>
          </a:bodyPr>
          <a:lstStyle/>
          <a:p>
            <a:pPr algn="ctr"/>
            <a:r>
              <a:rPr lang="ro-R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Clubul dansatorilor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9A5C07E-ED70-D013-286C-C56DB666A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274164"/>
            <a:ext cx="5212080" cy="27731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Luni – </a:t>
            </a:r>
            <a:r>
              <a:rPr lang="ro-R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Dansuri tradiționale românești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Marți</a:t>
            </a:r>
            <a:r>
              <a:rPr lang="ro-RO" b="1" dirty="0"/>
              <a:t> – </a:t>
            </a:r>
            <a:r>
              <a:rPr lang="ro-RO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sportiv ( </a:t>
            </a:r>
            <a:r>
              <a:rPr lang="ro-RO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zumba</a:t>
            </a:r>
            <a:r>
              <a:rPr lang="ro-RO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aerobic etc)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Miercuri – 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Dansuri de societate (vals, latino)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Joi </a:t>
            </a:r>
            <a:r>
              <a:rPr lang="ro-RO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Dansuri cu datini (paparude....)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Vineri </a:t>
            </a:r>
            <a:r>
              <a:rPr lang="ro-RO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Beach Party</a:t>
            </a:r>
          </a:p>
          <a:p>
            <a:pPr>
              <a:buFont typeface="Wingdings" panose="05000000000000000000" pitchFamily="2" charset="2"/>
              <a:buChar char="Ø"/>
            </a:pPr>
            <a:endParaRPr lang="ro-RO" dirty="0"/>
          </a:p>
          <a:p>
            <a:pPr>
              <a:buFont typeface="Wingdings" panose="05000000000000000000" pitchFamily="2" charset="2"/>
              <a:buChar char="Ø"/>
            </a:pPr>
            <a:endParaRPr lang="ro-RO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CF61E97-F9AE-B903-2222-EABA95BCD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713220"/>
            <a:ext cx="5212080" cy="3486412"/>
          </a:xfrm>
        </p:spPr>
        <p:txBody>
          <a:bodyPr>
            <a:normAutofit lnSpcReduction="10000"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-18"/>
              </a:rPr>
              <a:t>Din activitățile acestei săptămâni: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Dansuri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Ritmuri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Instrumente muzicale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Petrecere la piscină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Expoziție de lucrări ( costume populare)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Jocuri de relaxare/societate</a:t>
            </a:r>
          </a:p>
          <a:p>
            <a:pPr marL="0" indent="0">
              <a:buNone/>
            </a:pP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-18"/>
            </a:endParaRPr>
          </a:p>
          <a:p>
            <a:pPr marL="0" indent="0">
              <a:buNone/>
            </a:pP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-18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0C453A7-C1AA-D715-124D-04E61A7B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774" y="0"/>
            <a:ext cx="2876550" cy="1590675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B426BE2B-6EA1-61D3-FE39-BBB01794F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0" y="4227957"/>
            <a:ext cx="2314575" cy="197167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B93DDA9C-D3A2-9EEF-0720-38859A575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20" y="4487658"/>
            <a:ext cx="2819400" cy="161925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6DFE587D-AB2D-245B-9CE1-06EAFD99E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435" y="94757"/>
            <a:ext cx="1033839" cy="111195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4FB9EBEF-5663-2A04-ADE1-17C1EA049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321" y="1139252"/>
            <a:ext cx="2636590" cy="15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3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C56709-63D7-4D1A-C87B-A7F5FBA9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58369"/>
            <a:ext cx="10890929" cy="825658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Clubul chimiștilor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6FABC6F-9D7B-5B19-67C4-EDB4DD1E2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484027"/>
            <a:ext cx="5212080" cy="25783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Luni – </a:t>
            </a:r>
            <a:r>
              <a:rPr lang="ro-RO" dirty="0">
                <a:solidFill>
                  <a:srgbClr val="C00000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Ce este chimia?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Marți – </a:t>
            </a:r>
            <a:r>
              <a:rPr lang="ro-RO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Chimia și alimentația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Miercuri – </a:t>
            </a:r>
            <a:r>
              <a:rPr lang="ro-RO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Chimia și frumusețea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Joi – </a:t>
            </a:r>
            <a:r>
              <a:rPr lang="ro-RO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Chimia și </a:t>
            </a:r>
            <a:r>
              <a:rPr lang="ro-RO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sănatatea</a:t>
            </a:r>
            <a:endParaRPr lang="ro-RO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Vineri - </a:t>
            </a:r>
            <a:r>
              <a:rPr lang="ro-RO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Chimia în natură</a:t>
            </a:r>
          </a:p>
          <a:p>
            <a:endParaRPr lang="ro-RO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D72AA9F-E7A6-4EB5-C27E-9033F9716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443397"/>
            <a:ext cx="5212080" cy="3756235"/>
          </a:xfrm>
        </p:spPr>
        <p:txBody>
          <a:bodyPr/>
          <a:lstStyle/>
          <a:p>
            <a:r>
              <a:rPr lang="ro-RO" dirty="0">
                <a:latin typeface="Amasis MT Pro Black" panose="02040A04050005020304" pitchFamily="18" charset="-18"/>
              </a:rPr>
              <a:t>Din activitățile acestei </a:t>
            </a:r>
            <a:r>
              <a:rPr lang="ro-RO" dirty="0" err="1">
                <a:latin typeface="Amasis MT Pro Black" panose="02040A04050005020304" pitchFamily="18" charset="-18"/>
              </a:rPr>
              <a:t>săptamâni</a:t>
            </a:r>
            <a:r>
              <a:rPr lang="ro-RO" dirty="0">
                <a:latin typeface="Amasis MT Pro Black" panose="02040A04050005020304" pitchFamily="18" charset="-18"/>
              </a:rPr>
              <a:t>:</a:t>
            </a:r>
          </a:p>
          <a:p>
            <a:pPr algn="ctr"/>
            <a:r>
              <a:rPr lang="ro-RO" dirty="0">
                <a:solidFill>
                  <a:schemeClr val="tx2">
                    <a:lumMod val="75000"/>
                    <a:lumOff val="25000"/>
                  </a:schemeClr>
                </a:solidFill>
                <a:latin typeface="Amasis MT Pro Black" panose="02040A04050005020304" pitchFamily="18" charset="-18"/>
              </a:rPr>
              <a:t>Curiozități chimice</a:t>
            </a:r>
          </a:p>
          <a:p>
            <a:pPr algn="ctr"/>
            <a:r>
              <a:rPr lang="ro-RO" dirty="0">
                <a:solidFill>
                  <a:schemeClr val="tx2">
                    <a:lumMod val="75000"/>
                    <a:lumOff val="25000"/>
                  </a:schemeClr>
                </a:solidFill>
                <a:latin typeface="Amasis MT Pro Black" panose="02040A04050005020304" pitchFamily="18" charset="-18"/>
              </a:rPr>
              <a:t>Experimente – zilnic 2 experimente</a:t>
            </a:r>
          </a:p>
          <a:p>
            <a:pPr algn="ctr"/>
            <a:r>
              <a:rPr lang="ro-RO" dirty="0">
                <a:solidFill>
                  <a:schemeClr val="tx2">
                    <a:lumMod val="75000"/>
                    <a:lumOff val="25000"/>
                  </a:schemeClr>
                </a:solidFill>
                <a:latin typeface="Amasis MT Pro Black" panose="02040A04050005020304" pitchFamily="18" charset="-18"/>
              </a:rPr>
              <a:t>Brainstorming</a:t>
            </a:r>
          </a:p>
          <a:p>
            <a:pPr algn="ctr"/>
            <a:r>
              <a:rPr lang="ro-RO" dirty="0">
                <a:solidFill>
                  <a:schemeClr val="tx2">
                    <a:lumMod val="75000"/>
                    <a:lumOff val="25000"/>
                  </a:schemeClr>
                </a:solidFill>
                <a:latin typeface="Amasis MT Pro Black" panose="02040A04050005020304" pitchFamily="18" charset="-18"/>
              </a:rPr>
              <a:t>Sesiuni de căutare a informațiilor în mediul online</a:t>
            </a:r>
          </a:p>
          <a:p>
            <a:pPr algn="ctr"/>
            <a:r>
              <a:rPr lang="ro-RO" dirty="0">
                <a:solidFill>
                  <a:schemeClr val="tx2">
                    <a:lumMod val="75000"/>
                    <a:lumOff val="25000"/>
                  </a:schemeClr>
                </a:solidFill>
                <a:latin typeface="Amasis MT Pro Black" panose="02040A04050005020304" pitchFamily="18" charset="-18"/>
              </a:rPr>
              <a:t>Activități de relaxare</a:t>
            </a:r>
          </a:p>
          <a:p>
            <a:pPr algn="ctr"/>
            <a:r>
              <a:rPr lang="ro-RO" dirty="0">
                <a:solidFill>
                  <a:schemeClr val="tx2">
                    <a:lumMod val="75000"/>
                    <a:lumOff val="25000"/>
                  </a:schemeClr>
                </a:solidFill>
                <a:latin typeface="Amasis MT Pro Black" panose="02040A04050005020304" pitchFamily="18" charset="-18"/>
              </a:rPr>
              <a:t>Activități sportive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C98C50E-2B35-6A15-DEC6-DC74145AF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68" y="138892"/>
            <a:ext cx="2143125" cy="2143125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917FC5E4-3F51-95D7-56FD-FE80C7D63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29" y="4062334"/>
            <a:ext cx="2525381" cy="1414213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15BBCC85-2A23-3836-7062-3447D3322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188" y="0"/>
            <a:ext cx="1292044" cy="1613448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824D0873-1E21-BAAD-8C6A-8665F56DA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018" y="4317766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26495C4-B68F-5B3E-3572-621BFFD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58368"/>
            <a:ext cx="10890929" cy="735717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Clubul învățătorilor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664049-18D6-9E19-0CC9-FE9350893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394085"/>
            <a:ext cx="5212080" cy="24733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Luni – </a:t>
            </a: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pregătim să fim învățători!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Marți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Ora de Comunicare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Miercuri  -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 de muzică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Joi </a:t>
            </a:r>
            <a:r>
              <a:rPr lang="ro-RO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Ora de matematică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Vineri – </a:t>
            </a:r>
            <a:r>
              <a:rPr lang="ro-RO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 de Educație fizică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FB66446-6872-3B24-F1C8-DE19AEFAA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3252866"/>
            <a:ext cx="5212080" cy="2946766"/>
          </a:xfrm>
        </p:spPr>
        <p:txBody>
          <a:bodyPr/>
          <a:lstStyle/>
          <a:p>
            <a:r>
              <a:rPr lang="ro-RO" b="1" dirty="0">
                <a:latin typeface="Amasis MT Pro Black" panose="02040A04050005020304" pitchFamily="18" charset="-18"/>
              </a:rPr>
              <a:t>Din activitățile acestei </a:t>
            </a:r>
            <a:r>
              <a:rPr lang="ro-RO" b="1" dirty="0" err="1">
                <a:latin typeface="Amasis MT Pro Black" panose="02040A04050005020304" pitchFamily="18" charset="-18"/>
              </a:rPr>
              <a:t>săptamâni</a:t>
            </a:r>
            <a:r>
              <a:rPr lang="ro-RO" b="1" dirty="0">
                <a:latin typeface="Amasis MT Pro Black" panose="02040A04050005020304" pitchFamily="18" charset="-18"/>
              </a:rPr>
              <a:t>: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accent4">
                    <a:lumMod val="50000"/>
                  </a:schemeClr>
                </a:solidFill>
                <a:latin typeface="Amasis MT Pro Black" panose="02040A04050005020304" pitchFamily="18" charset="-18"/>
              </a:rPr>
              <a:t>Atelier de pregătit materiale didactice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accent4">
                    <a:lumMod val="50000"/>
                  </a:schemeClr>
                </a:solidFill>
                <a:latin typeface="Amasis MT Pro Black" panose="02040A04050005020304" pitchFamily="18" charset="-18"/>
              </a:rPr>
              <a:t>Activități coordonate de elevi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accent4">
                    <a:lumMod val="50000"/>
                  </a:schemeClr>
                </a:solidFill>
                <a:latin typeface="Amasis MT Pro Black" panose="02040A04050005020304" pitchFamily="18" charset="-18"/>
              </a:rPr>
              <a:t>Jocuri sportive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accent4">
                    <a:lumMod val="50000"/>
                  </a:schemeClr>
                </a:solidFill>
                <a:latin typeface="Amasis MT Pro Black" panose="02040A04050005020304" pitchFamily="18" charset="-18"/>
              </a:rPr>
              <a:t>Jocuri de societate</a:t>
            </a:r>
          </a:p>
          <a:p>
            <a:pPr marL="0" indent="0" algn="ctr">
              <a:buNone/>
            </a:pPr>
            <a:r>
              <a:rPr lang="ro-RO" b="1" dirty="0">
                <a:solidFill>
                  <a:schemeClr val="accent4">
                    <a:lumMod val="50000"/>
                  </a:schemeClr>
                </a:solidFill>
                <a:latin typeface="Amasis MT Pro Black" panose="02040A04050005020304" pitchFamily="18" charset="-18"/>
              </a:rPr>
              <a:t>Întâlnirea cu ceai</a:t>
            </a:r>
          </a:p>
          <a:p>
            <a:pPr marL="0" indent="0" algn="ctr">
              <a:buNone/>
            </a:pPr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45E3FDC-821F-F9D1-C496-27D02DBE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998" y="226126"/>
            <a:ext cx="2857500" cy="160020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C9B49B8D-5F8F-8CB9-88E1-E0A6F3AC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791" y="1358249"/>
            <a:ext cx="2619375" cy="174307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E8618731-DCBA-97A4-3AE2-B14FBD702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2" y="4628213"/>
            <a:ext cx="2619375" cy="1743075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23EA8881-DF08-7F8C-15EA-D0531679D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69" y="46282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2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995561-E2CB-9CB4-E7A8-E2FD85F4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58368"/>
            <a:ext cx="10890929" cy="675757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Clubul sportivilor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5F4E9AE-3EC1-C449-BBFE-F7E970CDB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334125"/>
            <a:ext cx="5212080" cy="4865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Luni – </a:t>
            </a:r>
            <a:r>
              <a:rPr lang="ro-RO" dirty="0">
                <a:solidFill>
                  <a:schemeClr val="tx2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Echipa de atletism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Marți – </a:t>
            </a:r>
            <a:r>
              <a:rPr lang="ro-RO" dirty="0">
                <a:solidFill>
                  <a:schemeClr val="tx2">
                    <a:lumMod val="25000"/>
                    <a:lumOff val="75000"/>
                  </a:schemeClr>
                </a:solidFill>
                <a:latin typeface="Amasis MT Pro Black" panose="02040A04050005020304" pitchFamily="18" charset="-18"/>
              </a:rPr>
              <a:t>Echipa de handbal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Miercuri – </a:t>
            </a:r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</a:rPr>
              <a:t>Echipa de dans sportiv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Joi – </a:t>
            </a:r>
            <a:r>
              <a:rPr lang="ro-RO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-18"/>
              </a:rPr>
              <a:t>Echipa de baschet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Vineri – </a:t>
            </a:r>
            <a:r>
              <a:rPr lang="ro-RO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Sport pentru minte</a:t>
            </a:r>
          </a:p>
          <a:p>
            <a:endParaRPr lang="ro-RO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6D217E7-1C8E-D9F9-BA8F-BDEEEDA31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3732551"/>
            <a:ext cx="5212080" cy="2467081"/>
          </a:xfrm>
        </p:spPr>
        <p:txBody>
          <a:bodyPr/>
          <a:lstStyle/>
          <a:p>
            <a:r>
              <a:rPr lang="ro-RO" b="1" dirty="0">
                <a:latin typeface="Amasis MT Pro Black" panose="02040A04050005020304" pitchFamily="18" charset="-18"/>
                <a:ea typeface="ADLaM Display" panose="02010000000000000000" pitchFamily="2" charset="0"/>
                <a:cs typeface="Times New Roman" panose="02020603050405020304" pitchFamily="18" charset="0"/>
              </a:rPr>
              <a:t>Din activitățile acestei </a:t>
            </a:r>
            <a:r>
              <a:rPr lang="ro-RO" b="1" dirty="0" err="1">
                <a:latin typeface="Amasis MT Pro Black" panose="02040A04050005020304" pitchFamily="18" charset="-18"/>
                <a:ea typeface="ADLaM Display" panose="02010000000000000000" pitchFamily="2" charset="0"/>
                <a:cs typeface="Times New Roman" panose="02020603050405020304" pitchFamily="18" charset="0"/>
              </a:rPr>
              <a:t>săptamâni</a:t>
            </a:r>
            <a:endParaRPr lang="ro-RO" b="1" dirty="0">
              <a:latin typeface="Amasis MT Pro Black" panose="02040A04050005020304" pitchFamily="18" charset="-18"/>
              <a:ea typeface="ADLaM Display" panose="0201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  <a:ea typeface="ADLaM Display" panose="02010000000000000000" pitchFamily="2" charset="0"/>
                <a:cs typeface="Times New Roman" panose="02020603050405020304" pitchFamily="18" charset="0"/>
              </a:rPr>
              <a:t>Povești cu și despre sportivi</a:t>
            </a:r>
          </a:p>
          <a:p>
            <a:pPr marL="0" indent="0" algn="ctr">
              <a:buNone/>
            </a:pPr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  <a:ea typeface="ADLaM Display" panose="02010000000000000000" pitchFamily="2" charset="0"/>
                <a:cs typeface="Times New Roman" panose="02020603050405020304" pitchFamily="18" charset="0"/>
              </a:rPr>
              <a:t>Antrenamente specifice</a:t>
            </a:r>
          </a:p>
          <a:p>
            <a:pPr marL="0" indent="0" algn="ctr">
              <a:buNone/>
            </a:pPr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  <a:ea typeface="ADLaM Display" panose="02010000000000000000" pitchFamily="2" charset="0"/>
                <a:cs typeface="Times New Roman" panose="02020603050405020304" pitchFamily="18" charset="0"/>
              </a:rPr>
              <a:t>Competiții sportive</a:t>
            </a:r>
          </a:p>
          <a:p>
            <a:pPr marL="0" indent="0" algn="ctr">
              <a:buNone/>
            </a:pPr>
            <a:r>
              <a:rPr lang="ro-RO" dirty="0">
                <a:solidFill>
                  <a:srgbClr val="00B050"/>
                </a:solidFill>
                <a:latin typeface="Amasis MT Pro Black" panose="02040A04050005020304" pitchFamily="18" charset="-18"/>
                <a:ea typeface="ADLaM Display" panose="02010000000000000000" pitchFamily="2" charset="0"/>
                <a:cs typeface="Times New Roman" panose="02020603050405020304" pitchFamily="18" charset="0"/>
              </a:rPr>
              <a:t>Jocuri de societate/e relaxare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C576D0B-3AEF-681B-D2CC-97356FFF3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442" y="14990"/>
            <a:ext cx="3028950" cy="1514475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4C9FE5F0-AEA1-DB37-2E4C-2D788937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137" y="1529465"/>
            <a:ext cx="2543175" cy="180022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EA66771-1A83-B93D-DCE6-16417D97B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013" y="1529465"/>
            <a:ext cx="2619375" cy="1743075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E768D329-38BE-9302-2DF2-8D3EEF392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92" y="3975491"/>
            <a:ext cx="2305050" cy="198120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42A2ACDE-B83C-1806-064B-CE400F084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735" y="3732551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8DDE681-A95F-6A1A-43EB-68957745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58368"/>
            <a:ext cx="10890929" cy="705737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Clubul meșteșugarilor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B87641-3BEA-B22A-32E0-472D18DB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364105"/>
            <a:ext cx="3737048" cy="48355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Luni – </a:t>
            </a:r>
            <a:r>
              <a:rPr lang="ro-RO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Tâmplarii iscusiți –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căsuțe pentru păsări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Marți – 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Croitorii empatici </a:t>
            </a:r>
            <a:r>
              <a:rPr lang="ro-RO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haine pentru jucării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Miercuri – 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Bucătarii pofticioși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împletituri din aluat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 – 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Sculptorii veseli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Orașul din lut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Vineri – 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Excursie olărit</a:t>
            </a:r>
          </a:p>
          <a:p>
            <a:pPr>
              <a:buFont typeface="Wingdings" panose="05000000000000000000" pitchFamily="2" charset="2"/>
              <a:buChar char="Ø"/>
            </a:pPr>
            <a:endParaRPr lang="ro-RO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2D5EC01-015D-FECB-25E0-BB281A311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098623"/>
            <a:ext cx="5212080" cy="4101009"/>
          </a:xfrm>
        </p:spPr>
        <p:txBody>
          <a:bodyPr/>
          <a:lstStyle/>
          <a:p>
            <a:pPr algn="ctr"/>
            <a:r>
              <a:rPr lang="ro-RO" b="1" dirty="0">
                <a:solidFill>
                  <a:schemeClr val="tx2"/>
                </a:solidFill>
                <a:latin typeface="Amasis MT Pro Black" panose="02040A04050005020304" pitchFamily="18" charset="-18"/>
              </a:rPr>
              <a:t>Din activitățile acestei </a:t>
            </a:r>
            <a:r>
              <a:rPr lang="ro-RO" b="1" dirty="0" err="1">
                <a:solidFill>
                  <a:schemeClr val="tx2"/>
                </a:solidFill>
                <a:latin typeface="Amasis MT Pro Black" panose="02040A04050005020304" pitchFamily="18" charset="-18"/>
              </a:rPr>
              <a:t>săptamâni</a:t>
            </a:r>
            <a:r>
              <a:rPr lang="ro-RO" b="1" dirty="0">
                <a:solidFill>
                  <a:schemeClr val="tx2"/>
                </a:solidFill>
                <a:latin typeface="Amasis MT Pro Black" panose="02040A04050005020304" pitchFamily="18" charset="-18"/>
              </a:rPr>
              <a:t>:</a:t>
            </a:r>
          </a:p>
          <a:p>
            <a:pPr marL="0" indent="0" algn="ctr">
              <a:buNone/>
            </a:pPr>
            <a:r>
              <a:rPr lang="ro-RO" b="1" dirty="0">
                <a:solidFill>
                  <a:srgbClr val="FFC000"/>
                </a:solidFill>
                <a:latin typeface="Amasis MT Pro Black" panose="02040A04050005020304" pitchFamily="18" charset="-18"/>
              </a:rPr>
              <a:t>Ateliere de lucru manual</a:t>
            </a:r>
          </a:p>
          <a:p>
            <a:pPr marL="0" indent="0" algn="ctr">
              <a:buNone/>
            </a:pPr>
            <a:r>
              <a:rPr lang="ro-RO" b="1" dirty="0">
                <a:solidFill>
                  <a:srgbClr val="FFC000"/>
                </a:solidFill>
                <a:latin typeface="Amasis MT Pro Black" panose="02040A04050005020304" pitchFamily="18" charset="-18"/>
              </a:rPr>
              <a:t>Picnic</a:t>
            </a:r>
          </a:p>
          <a:p>
            <a:pPr marL="0" indent="0" algn="ctr">
              <a:buNone/>
            </a:pPr>
            <a:r>
              <a:rPr lang="ro-RO" b="1" dirty="0" err="1">
                <a:solidFill>
                  <a:srgbClr val="FFC000"/>
                </a:solidFill>
                <a:latin typeface="Amasis MT Pro Black" panose="02040A04050005020304" pitchFamily="18" charset="-18"/>
              </a:rPr>
              <a:t>Povesți</a:t>
            </a:r>
            <a:r>
              <a:rPr lang="ro-RO" b="1" dirty="0">
                <a:solidFill>
                  <a:srgbClr val="FFC000"/>
                </a:solidFill>
                <a:latin typeface="Amasis MT Pro Black" panose="02040A04050005020304" pitchFamily="18" charset="-18"/>
              </a:rPr>
              <a:t> de dezvoltare personală</a:t>
            </a:r>
          </a:p>
          <a:p>
            <a:pPr marL="0" indent="0" algn="ctr">
              <a:buNone/>
            </a:pPr>
            <a:r>
              <a:rPr lang="ro-RO" b="1" dirty="0">
                <a:solidFill>
                  <a:srgbClr val="FFC000"/>
                </a:solidFill>
                <a:latin typeface="Amasis MT Pro Black" panose="02040A04050005020304" pitchFamily="18" charset="-18"/>
              </a:rPr>
              <a:t>Beach </a:t>
            </a:r>
            <a:r>
              <a:rPr lang="ro-RO" b="1" dirty="0" err="1">
                <a:solidFill>
                  <a:srgbClr val="FFC000"/>
                </a:solidFill>
                <a:latin typeface="Amasis MT Pro Black" panose="02040A04050005020304" pitchFamily="18" charset="-18"/>
              </a:rPr>
              <a:t>Day</a:t>
            </a:r>
            <a:endParaRPr lang="ro-RO" b="1" dirty="0">
              <a:solidFill>
                <a:srgbClr val="FFC000"/>
              </a:solidFill>
              <a:latin typeface="Amasis MT Pro Black" panose="02040A04050005020304" pitchFamily="18" charset="-18"/>
            </a:endParaRPr>
          </a:p>
          <a:p>
            <a:pPr marL="0" indent="0" algn="ctr">
              <a:buNone/>
            </a:pPr>
            <a:r>
              <a:rPr lang="ro-RO" b="1" dirty="0">
                <a:solidFill>
                  <a:srgbClr val="FFC000"/>
                </a:solidFill>
                <a:latin typeface="Amasis MT Pro Black" panose="02040A04050005020304" pitchFamily="18" charset="-18"/>
              </a:rPr>
              <a:t>Jocuri sportive (baschet, volei, ...)</a:t>
            </a:r>
          </a:p>
          <a:p>
            <a:pPr marL="0" indent="0" algn="ctr">
              <a:buNone/>
            </a:pPr>
            <a:r>
              <a:rPr lang="ro-RO" b="1" dirty="0">
                <a:solidFill>
                  <a:srgbClr val="FFC000"/>
                </a:solidFill>
                <a:latin typeface="Amasis MT Pro Black" panose="02040A04050005020304" pitchFamily="18" charset="-18"/>
              </a:rPr>
              <a:t>Jocuri de societate (</a:t>
            </a:r>
            <a:r>
              <a:rPr lang="ro-RO" b="1" dirty="0" err="1">
                <a:solidFill>
                  <a:srgbClr val="FFC000"/>
                </a:solidFill>
                <a:latin typeface="Amasis MT Pro Black" panose="02040A04050005020304" pitchFamily="18" charset="-18"/>
              </a:rPr>
              <a:t>remmy</a:t>
            </a:r>
            <a:r>
              <a:rPr lang="ro-RO" b="1" dirty="0">
                <a:solidFill>
                  <a:srgbClr val="FFC000"/>
                </a:solidFill>
                <a:latin typeface="Amasis MT Pro Black" panose="02040A04050005020304" pitchFamily="18" charset="-18"/>
              </a:rPr>
              <a:t>, cărți, ...)</a:t>
            </a:r>
          </a:p>
          <a:p>
            <a:pPr algn="ctr"/>
            <a:endParaRPr lang="ro-RO" b="1" dirty="0">
              <a:solidFill>
                <a:srgbClr val="FFC000"/>
              </a:solidFill>
              <a:latin typeface="Amasis MT Pro Black" panose="02040A04050005020304" pitchFamily="18" charset="-18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B436687-B400-D813-F8A0-90111207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587" y="404735"/>
            <a:ext cx="1532510" cy="153251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16069458-F5F1-EAA0-30A8-D3882254E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32" y="1364105"/>
            <a:ext cx="1581150" cy="288607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5A3CA44-6C24-2DAB-C7A8-8F973B041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53" y="4351782"/>
            <a:ext cx="2466975" cy="184785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84663C50-57E9-ED0E-6B3E-B839AC31A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85" y="5275707"/>
            <a:ext cx="1872912" cy="12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03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588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ADLaM Display</vt:lpstr>
      <vt:lpstr>Aharoni</vt:lpstr>
      <vt:lpstr>Algerian</vt:lpstr>
      <vt:lpstr>Amasis MT Pro Black</vt:lpstr>
      <vt:lpstr>Arial</vt:lpstr>
      <vt:lpstr>Grandview Display</vt:lpstr>
      <vt:lpstr>Times New Roman</vt:lpstr>
      <vt:lpstr>Wingdings</vt:lpstr>
      <vt:lpstr>DashVTI</vt:lpstr>
      <vt:lpstr>CLUBUL DE VACANȚĂ</vt:lpstr>
      <vt:lpstr>Tu ce faci vara aceasta? Te plictisești sau vii să ne distrăm?</vt:lpstr>
      <vt:lpstr>Program Clubul de vacanță 2026</vt:lpstr>
      <vt:lpstr>Clubul povestitorilor</vt:lpstr>
      <vt:lpstr>Clubul dansatorilor</vt:lpstr>
      <vt:lpstr>Clubul chimiștilor</vt:lpstr>
      <vt:lpstr>Clubul învățătorilor</vt:lpstr>
      <vt:lpstr>Clubul sportivilor</vt:lpstr>
      <vt:lpstr>Clubul meșteșugarilor</vt:lpstr>
      <vt:lpstr>Clubul fizicienilor</vt:lpstr>
      <vt:lpstr>Clubul actorilor</vt:lpstr>
      <vt:lpstr>Vacanță plăcută!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Ionela Manea</dc:creator>
  <cp:lastModifiedBy>Alina Iordache</cp:lastModifiedBy>
  <cp:revision>19</cp:revision>
  <dcterms:created xsi:type="dcterms:W3CDTF">2026-03-27T08:02:45Z</dcterms:created>
  <dcterms:modified xsi:type="dcterms:W3CDTF">2026-06-05T12:18:44Z</dcterms:modified>
</cp:coreProperties>
</file>